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60" r:id="rId6"/>
    <p:sldId id="2462" r:id="rId7"/>
    <p:sldId id="2451" r:id="rId8"/>
    <p:sldId id="2457" r:id="rId9"/>
    <p:sldId id="2466" r:id="rId10"/>
    <p:sldId id="259" r:id="rId11"/>
    <p:sldId id="2463" r:id="rId12"/>
    <p:sldId id="2465" r:id="rId13"/>
    <p:sldId id="2464" r:id="rId14"/>
    <p:sldId id="24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4F8D4-A4CB-CA1B-2EF3-981CC4F5DDAB}" v="2" dt="2023-05-04T15:45:15.663"/>
    <p1510:client id="{2A7A5FFC-2191-B883-68B6-38AC43005180}" v="1371" dt="2023-05-04T15:13:27.121"/>
    <p1510:client id="{2EB1718F-5ECC-D8BC-00F1-3A9C13F1F288}" v="198" dt="2023-05-05T10:14:06.408"/>
    <p1510:client id="{35662F4B-C590-45D2-A58F-0C2564478D8B}" v="265" dt="2023-05-01T20:06:14.029"/>
    <p1510:client id="{3B42975E-2841-1518-CF75-5F63E1C510CC}" v="15" dt="2023-05-05T09:02:05.024"/>
    <p1510:client id="{4CAEDF49-09D6-7380-44F5-30DFFAE74569}" v="498" dt="2023-05-05T09:15:30.422"/>
    <p1510:client id="{5E063D2F-523F-03C7-3FD8-0DAFAAE2288B}" v="3" dt="2023-05-05T12:53:38.075"/>
    <p1510:client id="{60D76120-CDF5-DEC4-388E-7DAA5250E65A}" v="360" dt="2023-05-04T09:20:47.519"/>
    <p1510:client id="{7B65250B-5E66-D963-AF0A-1790B44F9781}" v="83" dt="2023-05-05T12:54:58.321"/>
    <p1510:client id="{8CFCDBF2-157C-1F63-CE20-13807505446D}" v="227" dt="2023-05-05T09:38:36.097"/>
    <p1510:client id="{8DF899DA-7719-22C2-40CC-D241A1039DD1}" v="34" dt="2023-05-04T09:14:04.840"/>
    <p1510:client id="{C299402F-86A4-428E-9560-99B5AC3ADA31}" v="1" dt="2020-08-24T22:27:47.032"/>
    <p1510:client id="{E57F18ED-6C55-8F62-A876-7C6EF22E1869}" v="396" dt="2023-05-05T10:03:35.159"/>
    <p1510:client id="{E9EAC3AD-A442-7AAB-8832-829349E68773}" v="824" dt="2023-05-04T16:16:05.853"/>
    <p1510:client id="{EE30D5CE-7489-12EE-E6FE-D7174FA640B9}" v="417" dt="2023-05-02T13:41:42.238"/>
    <p1510:client id="{EE3AF7CE-E19B-CE07-EB1E-4867BB69CF94}" v="1109" dt="2023-05-04T11:12:4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371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6801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9598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34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978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920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11616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551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57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960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3015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16060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7731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58971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02978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172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43401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1873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839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03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051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5051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3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05.05.2023</a:t>
            </a:r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PROJET INFRA B1</a:t>
            </a:r>
            <a:endParaRPr lang="fr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SSO</a:t>
            </a:r>
            <a:endParaRPr lang="fr-FR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59870B-D3AA-5D61-262B-816DDA182C66}"/>
              </a:ext>
            </a:extLst>
          </p:cNvPr>
          <p:cNvSpPr txBox="1"/>
          <p:nvPr/>
        </p:nvSpPr>
        <p:spPr>
          <a:xfrm>
            <a:off x="3517681" y="4506310"/>
            <a:ext cx="5856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>
                <a:cs typeface="Calibri"/>
              </a:rPr>
              <a:t>GUILLEMOT </a:t>
            </a:r>
            <a:r>
              <a:rPr lang="fr-FR" i="1">
                <a:cs typeface="Calibri"/>
              </a:rPr>
              <a:t>Killian </a:t>
            </a:r>
            <a:r>
              <a:rPr lang="fr-FR" b="1" i="1">
                <a:cs typeface="Calibri"/>
              </a:rPr>
              <a:t>RAFFANEL </a:t>
            </a:r>
            <a:r>
              <a:rPr lang="fr-FR" i="1">
                <a:cs typeface="Calibri"/>
              </a:rPr>
              <a:t>Guilhem </a:t>
            </a:r>
            <a:r>
              <a:rPr lang="fr-FR" b="1" i="1">
                <a:cs typeface="Calibri"/>
              </a:rPr>
              <a:t>ARCAS </a:t>
            </a:r>
            <a:r>
              <a:rPr lang="fr-FR" i="1">
                <a:cs typeface="Calibri"/>
              </a:rPr>
              <a:t>Manon</a:t>
            </a:r>
            <a:endParaRPr lang="fr-F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1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82CB0C7-0B28-FFEB-2BB6-246ED7F3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CC098B4-7800-32AE-CA60-5C1E65A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9758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1675" y="1660525"/>
            <a:ext cx="10788650" cy="830263"/>
          </a:xfrm>
        </p:spPr>
        <p:txBody>
          <a:bodyPr>
            <a:normAutofit/>
          </a:bodyPr>
          <a:lstStyle/>
          <a:p>
            <a:pPr algn="ctr"/>
            <a:r>
              <a:rPr lang="en-US" sz="4000" spc="300"/>
              <a:t>MERCI DE VOTRE ATTENTION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070757"/>
            <a:ext cx="5167313" cy="58603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WWW.GCK-NOUS.COM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GCK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+33 6 NOUS GCDK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nous@GCK.com</a:t>
            </a:r>
          </a:p>
        </p:txBody>
      </p:sp>
      <p:pic>
        <p:nvPicPr>
          <p:cNvPr id="24" name="Online Image Placeholder 23" descr="Pêche contou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Téléphone contour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5" y="3099594"/>
            <a:ext cx="730250" cy="730250"/>
          </a:xfrm>
        </p:spPr>
      </p:pic>
      <p:pic>
        <p:nvPicPr>
          <p:cNvPr id="28" name="Online Image Placeholder 27" descr="Boîte aux lettres contour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RENCONTREZ L'ÉQUIPE</a:t>
            </a:r>
          </a:p>
        </p:txBody>
      </p:sp>
      <p:pic>
        <p:nvPicPr>
          <p:cNvPr id="4" name="Image 4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62999631-6198-CBC7-5002-3438FD3593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8194" r="-1" b="36942"/>
          <a:stretch/>
        </p:blipFill>
        <p:spPr>
          <a:xfrm>
            <a:off x="224119" y="145674"/>
            <a:ext cx="3495632" cy="2090571"/>
          </a:xfrm>
          <a:prstGeom prst="rect">
            <a:avLst/>
          </a:prstGeom>
        </p:spPr>
      </p:pic>
      <p:pic>
        <p:nvPicPr>
          <p:cNvPr id="52" name="Image 52" descr="Une image contenant personne, homme, regarder, instrument à archet&#10;&#10;Description générée automatiquement">
            <a:extLst>
              <a:ext uri="{FF2B5EF4-FFF2-40B4-BE49-F238E27FC236}">
                <a16:creationId xmlns:a16="http://schemas.microsoft.com/office/drawing/2014/main" id="{BEE97B25-5BEF-A1D7-8B3C-347B1504F95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-712" t="26969" b="27103"/>
          <a:stretch/>
        </p:blipFill>
        <p:spPr>
          <a:xfrm>
            <a:off x="3906584" y="4818931"/>
            <a:ext cx="3491797" cy="1828113"/>
          </a:xfrm>
          <a:prstGeom prst="rect">
            <a:avLst/>
          </a:prstGeom>
        </p:spPr>
      </p:pic>
      <p:pic>
        <p:nvPicPr>
          <p:cNvPr id="55" name="Image 55" descr="Une image contenant personn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0F9E0C38-0BA8-C7F1-D685-81897BEA2B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l="68882" t="12718" r="302" b="43816"/>
          <a:stretch/>
        </p:blipFill>
        <p:spPr>
          <a:xfrm>
            <a:off x="224137" y="4818224"/>
            <a:ext cx="3499466" cy="1826262"/>
          </a:xfrm>
          <a:prstGeom prst="rect">
            <a:avLst/>
          </a:prstGeom>
        </p:spPr>
      </p:pic>
      <p:pic>
        <p:nvPicPr>
          <p:cNvPr id="43" name="Image 43">
            <a:extLst>
              <a:ext uri="{FF2B5EF4-FFF2-40B4-BE49-F238E27FC236}">
                <a16:creationId xmlns:a16="http://schemas.microsoft.com/office/drawing/2014/main" id="{B7092E35-97AB-722F-C2E5-8E779C4D80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2623" r="32845" b="-1"/>
          <a:stretch/>
        </p:blipFill>
        <p:spPr>
          <a:xfrm rot="5400000">
            <a:off x="4611577" y="-556999"/>
            <a:ext cx="2096558" cy="3495629"/>
          </a:xfrm>
          <a:prstGeom prst="rect">
            <a:avLst/>
          </a:prstGeom>
        </p:spPr>
      </p:pic>
      <p:pic>
        <p:nvPicPr>
          <p:cNvPr id="11" name="Image 13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63BE5FCA-D787-C8D8-41A9-72EAB52263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t="14654" r="-1" b="40152"/>
          <a:stretch/>
        </p:blipFill>
        <p:spPr>
          <a:xfrm>
            <a:off x="224118" y="2476213"/>
            <a:ext cx="3495631" cy="2106993"/>
          </a:xfrm>
          <a:prstGeom prst="rect">
            <a:avLst/>
          </a:prstGeom>
        </p:spPr>
      </p:pic>
      <p:pic>
        <p:nvPicPr>
          <p:cNvPr id="8" name="Image 8" descr="Une image contenant personne, femme&#10;&#10;Description générée automatiquement">
            <a:extLst>
              <a:ext uri="{FF2B5EF4-FFF2-40B4-BE49-F238E27FC236}">
                <a16:creationId xmlns:a16="http://schemas.microsoft.com/office/drawing/2014/main" id="{FF3BD647-6154-1CA6-EE56-95483A8122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/>
          <a:srcRect l="25033" r="40782"/>
          <a:stretch/>
        </p:blipFill>
        <p:spPr>
          <a:xfrm rot="5400000">
            <a:off x="4584982" y="1794130"/>
            <a:ext cx="2116136" cy="3484429"/>
          </a:xfrm>
          <a:prstGeom prst="rect">
            <a:avLst/>
          </a:prstGeom>
        </p:spPr>
      </p:pic>
      <p:sp>
        <p:nvSpPr>
          <p:cNvPr id="65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 spc="300"/>
              <a:t>GUILHEM</a:t>
            </a:r>
            <a:br>
              <a:rPr lang="en-US" sz="2000" spc="300"/>
            </a:br>
            <a:r>
              <a:rPr lang="en-US" sz="2000" err="1"/>
              <a:t>Celui</a:t>
            </a:r>
            <a:r>
              <a:rPr lang="en-US" sz="2000"/>
              <a:t> qui met la musique</a:t>
            </a:r>
          </a:p>
          <a:p>
            <a:pPr marL="0">
              <a:lnSpc>
                <a:spcPct val="90000"/>
              </a:lnSpc>
            </a:pPr>
            <a:endParaRPr lang="en-US" sz="2000"/>
          </a:p>
          <a:p>
            <a:pPr marL="0">
              <a:lnSpc>
                <a:spcPct val="90000"/>
              </a:lnSpc>
            </a:pPr>
            <a:endParaRPr lang="en-US" sz="2000"/>
          </a:p>
          <a:p>
            <a:pPr marL="0">
              <a:lnSpc>
                <a:spcPct val="90000"/>
              </a:lnSpc>
            </a:pPr>
            <a:r>
              <a:rPr lang="en-US" sz="2000" spc="300"/>
              <a:t>MANON</a:t>
            </a:r>
            <a:br>
              <a:rPr lang="en-US" sz="2000" spc="300"/>
            </a:br>
            <a:r>
              <a:rPr lang="en-US" sz="2000"/>
              <a:t>Celle qui rage </a:t>
            </a:r>
            <a:r>
              <a:rPr lang="en-US" sz="2000" err="1"/>
              <a:t>vite</a:t>
            </a:r>
            <a:endParaRPr lang="en-US" sz="2000" err="1">
              <a:cs typeface="Calibri" panose="020F0502020204030204"/>
            </a:endParaRPr>
          </a:p>
          <a:p>
            <a:pPr marL="0">
              <a:lnSpc>
                <a:spcPct val="90000"/>
              </a:lnSpc>
            </a:pPr>
            <a:endParaRPr lang="en-US" sz="2000" spc="300"/>
          </a:p>
          <a:p>
            <a:pPr marL="0">
              <a:lnSpc>
                <a:spcPct val="90000"/>
              </a:lnSpc>
            </a:pPr>
            <a:endParaRPr lang="en-US" sz="2000" spc="300"/>
          </a:p>
          <a:p>
            <a:pPr marL="0">
              <a:lnSpc>
                <a:spcPct val="90000"/>
              </a:lnSpc>
            </a:pPr>
            <a:r>
              <a:rPr lang="en-US" sz="2000" spc="300"/>
              <a:t>KILLIAN</a:t>
            </a:r>
            <a:endParaRPr lang="en-US" sz="2000"/>
          </a:p>
          <a:p>
            <a:pPr marL="0" indent="0">
              <a:lnSpc>
                <a:spcPct val="90000"/>
              </a:lnSpc>
              <a:buNone/>
            </a:pPr>
            <a:r>
              <a:rPr lang="en-US" sz="2000" err="1"/>
              <a:t>Celui</a:t>
            </a:r>
            <a:r>
              <a:rPr lang="en-US" sz="2000"/>
              <a:t> qui </a:t>
            </a:r>
            <a:r>
              <a:rPr lang="en-US" sz="2000" err="1"/>
              <a:t>casse</a:t>
            </a:r>
            <a:r>
              <a:rPr lang="en-US" sz="2000"/>
              <a:t> et </a:t>
            </a:r>
            <a:r>
              <a:rPr lang="en-US" sz="2000" err="1"/>
              <a:t>répare</a:t>
            </a:r>
            <a:r>
              <a:rPr lang="en-US" sz="2000"/>
              <a:t> tout</a:t>
            </a:r>
            <a:endParaRPr lang="en-US" sz="2000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544" y="6356350"/>
            <a:ext cx="572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320827"/>
            <a:ext cx="6251110" cy="7914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/>
              <a:t>Sommaire</a:t>
            </a:r>
          </a:p>
        </p:txBody>
      </p:sp>
      <p:pic>
        <p:nvPicPr>
          <p:cNvPr id="5" name="Image 8" descr="Données binaires numériques bleues sur un écran">
            <a:extLst>
              <a:ext uri="{FF2B5EF4-FFF2-40B4-BE49-F238E27FC236}">
                <a16:creationId xmlns:a16="http://schemas.microsoft.com/office/drawing/2014/main" id="{6E5B19A4-7695-3864-8364-BC9081C834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550" r="2525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4C9C83-8418-2EF4-64A7-90EEF35C80FA}"/>
              </a:ext>
            </a:extLst>
          </p:cNvPr>
          <p:cNvSpPr txBox="1"/>
          <p:nvPr/>
        </p:nvSpPr>
        <p:spPr>
          <a:xfrm>
            <a:off x="5250493" y="3371912"/>
            <a:ext cx="4279726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Calibri Light"/>
              </a:rPr>
              <a:t>Comment on y </a:t>
            </a:r>
            <a:r>
              <a:rPr lang="en-US" sz="1900" err="1">
                <a:latin typeface="Calibri Light"/>
                <a:cs typeface="Calibri Light"/>
              </a:rPr>
              <a:t>répond</a:t>
            </a:r>
            <a:endParaRPr lang="fr-FR" err="1">
              <a:latin typeface="Calibri Light"/>
              <a:cs typeface="Calibri Ligh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AE6859-D04C-3675-D934-52AC1D2C03F8}"/>
              </a:ext>
            </a:extLst>
          </p:cNvPr>
          <p:cNvSpPr txBox="1"/>
          <p:nvPr/>
        </p:nvSpPr>
        <p:spPr>
          <a:xfrm>
            <a:off x="5250332" y="3948577"/>
            <a:ext cx="4540684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err="1">
                <a:latin typeface="Calibri Light"/>
                <a:cs typeface="Calibri"/>
              </a:rPr>
              <a:t>Qu'est-ce</a:t>
            </a:r>
            <a:r>
              <a:rPr lang="en-US" sz="1900">
                <a:latin typeface="Calibri Light"/>
                <a:cs typeface="Calibri"/>
              </a:rPr>
              <a:t> que le SSO ?</a:t>
            </a:r>
            <a:endParaRPr lang="fr-FR">
              <a:latin typeface="Calibri Light"/>
              <a:cs typeface="Calibri" panose="020F0502020204030204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033FF0-2C17-E811-BCE9-6471B39DDC53}"/>
              </a:ext>
            </a:extLst>
          </p:cNvPr>
          <p:cNvSpPr txBox="1"/>
          <p:nvPr/>
        </p:nvSpPr>
        <p:spPr>
          <a:xfrm>
            <a:off x="5201018" y="4590643"/>
            <a:ext cx="4005719" cy="355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005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err="1">
                <a:latin typeface="Calibri Light"/>
                <a:cs typeface="Calibri"/>
              </a:rPr>
              <a:t>Fonctionnement</a:t>
            </a:r>
            <a:r>
              <a:rPr lang="en-US" sz="1900">
                <a:latin typeface="Calibri Light"/>
                <a:cs typeface="Calibri"/>
              </a:rPr>
              <a:t> de </a:t>
            </a:r>
            <a:r>
              <a:rPr lang="en-US" sz="1900" err="1">
                <a:latin typeface="Calibri Light"/>
                <a:cs typeface="Calibri"/>
              </a:rPr>
              <a:t>Keycloak</a:t>
            </a:r>
            <a:endParaRPr lang="fr-FR">
              <a:latin typeface="Calibri Light"/>
              <a:cs typeface="Calibri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82A4EF-8BB1-624F-4C57-2A979F336F52}"/>
              </a:ext>
            </a:extLst>
          </p:cNvPr>
          <p:cNvSpPr txBox="1"/>
          <p:nvPr/>
        </p:nvSpPr>
        <p:spPr>
          <a:xfrm>
            <a:off x="5203359" y="5120283"/>
            <a:ext cx="4384109" cy="355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005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err="1">
                <a:latin typeface="Calibri Light"/>
                <a:cs typeface="Calibri"/>
              </a:rPr>
              <a:t>Démo</a:t>
            </a:r>
            <a:r>
              <a:rPr lang="en-US" sz="1900">
                <a:latin typeface="Calibri Light"/>
                <a:cs typeface="Calibri"/>
              </a:rPr>
              <a:t> </a:t>
            </a:r>
            <a:endParaRPr lang="fr-FR">
              <a:latin typeface="Calibri Light"/>
              <a:cs typeface="Calibri Ligh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E6D6DC-0D34-7F02-D476-8C2C231F3893}"/>
              </a:ext>
            </a:extLst>
          </p:cNvPr>
          <p:cNvSpPr txBox="1"/>
          <p:nvPr/>
        </p:nvSpPr>
        <p:spPr>
          <a:xfrm>
            <a:off x="5250493" y="2807310"/>
            <a:ext cx="417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Calibri Light"/>
                <a:cs typeface="Calibri"/>
              </a:rPr>
              <a:t> Besoin</a:t>
            </a:r>
            <a:endParaRPr lang="fr-F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485" r="23009" b="114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419568"/>
            <a:ext cx="4337124" cy="906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BESOIN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5349435" cy="120814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err="1">
                <a:solidFill>
                  <a:srgbClr val="DBDEE1"/>
                </a:solidFill>
                <a:ea typeface="+mn-lt"/>
                <a:cs typeface="+mn-lt"/>
              </a:rPr>
              <a:t>centraliser</a:t>
            </a:r>
            <a:r>
              <a:rPr lang="en-US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DBDEE1"/>
                </a:solidFill>
                <a:ea typeface="+mn-lt"/>
                <a:cs typeface="+mn-lt"/>
              </a:rPr>
              <a:t>l'authentification</a:t>
            </a:r>
            <a:endParaRPr lang="fr-FR">
              <a:solidFill>
                <a:srgbClr val="FFFFFF"/>
              </a:solidFill>
              <a:ea typeface="+mn-lt"/>
              <a:cs typeface="+mn-lt"/>
            </a:endParaRPr>
          </a:p>
          <a:p>
            <a:pPr algn="l">
              <a:lnSpc>
                <a:spcPct val="90000"/>
              </a:lnSpc>
            </a:pPr>
            <a:r>
              <a:rPr lang="en-US" err="1">
                <a:solidFill>
                  <a:srgbClr val="DBDEE1"/>
                </a:solidFill>
                <a:ea typeface="+mn-lt"/>
                <a:cs typeface="+mn-lt"/>
              </a:rPr>
              <a:t>d'utilisateurs</a:t>
            </a:r>
            <a:r>
              <a:rPr lang="en-US">
                <a:solidFill>
                  <a:srgbClr val="DBDEE1"/>
                </a:solidFill>
                <a:ea typeface="+mn-lt"/>
                <a:cs typeface="+mn-lt"/>
              </a:rPr>
              <a:t> sur </a:t>
            </a:r>
            <a:r>
              <a:rPr lang="en-US" err="1">
                <a:solidFill>
                  <a:srgbClr val="DBDEE1"/>
                </a:solidFill>
                <a:ea typeface="+mn-lt"/>
                <a:cs typeface="+mn-lt"/>
              </a:rPr>
              <a:t>différents</a:t>
            </a:r>
            <a:endParaRPr lang="en-US">
              <a:solidFill>
                <a:srgbClr val="DBDEE1"/>
              </a:solidFill>
              <a:ea typeface="+mn-lt"/>
              <a:cs typeface="+mn-lt"/>
            </a:endParaRPr>
          </a:p>
          <a:p>
            <a:pPr algn="l">
              <a:lnSpc>
                <a:spcPct val="90000"/>
              </a:lnSpc>
            </a:pPr>
            <a:r>
              <a:rPr lang="en-US" err="1">
                <a:solidFill>
                  <a:srgbClr val="DBDEE1"/>
                </a:solidFill>
                <a:ea typeface="+mn-lt"/>
                <a:cs typeface="+mn-lt"/>
              </a:rPr>
              <a:t>systèmes</a:t>
            </a:r>
            <a:r>
              <a:rPr lang="en-US">
                <a:solidFill>
                  <a:srgbClr val="DBDEE1"/>
                </a:solidFill>
                <a:ea typeface="+mn-lt"/>
                <a:cs typeface="+mn-lt"/>
              </a:rPr>
              <a:t> et apps</a:t>
            </a:r>
            <a:endParaRPr lang="fr-FR">
              <a:cs typeface="Calibri" panose="020F0502020204030204"/>
            </a:endParaRPr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COMMENT ON Y RÉPOND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121" y="4230905"/>
            <a:ext cx="9163757" cy="5790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kern="1200" spc="3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 Mise en place d'un Single sign-on (SSO)</a:t>
            </a:r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5" descr="Une image contenant logo&#10;&#10;Description générée automatiquement">
            <a:extLst>
              <a:ext uri="{FF2B5EF4-FFF2-40B4-BE49-F238E27FC236}">
                <a16:creationId xmlns:a16="http://schemas.microsoft.com/office/drawing/2014/main" id="{42A879CA-7D91-4C22-53CB-7720377B7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7" t="29291" r="17477" b="22654"/>
          <a:stretch/>
        </p:blipFill>
        <p:spPr>
          <a:xfrm>
            <a:off x="3000411" y="757260"/>
            <a:ext cx="5681489" cy="28365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dirty="0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080BF7-C647-D46F-F71B-2C9BF8DCE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000" y="1002612"/>
            <a:ext cx="5251450" cy="185831"/>
          </a:xfrm>
        </p:spPr>
        <p:txBody>
          <a:bodyPr/>
          <a:lstStyle/>
          <a:p>
            <a:r>
              <a:rPr lang="fr-FR">
                <a:cs typeface="Calibri"/>
              </a:rPr>
              <a:t>Et ses avantages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3EB348-18AA-F83F-214C-3CE5ADA546E9}"/>
              </a:ext>
            </a:extLst>
          </p:cNvPr>
          <p:cNvSpPr txBox="1"/>
          <p:nvPr/>
        </p:nvSpPr>
        <p:spPr>
          <a:xfrm>
            <a:off x="6152588" y="4101786"/>
            <a:ext cx="52573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>
                <a:cs typeface="Calibri" panose="020F0502020204030204"/>
              </a:rPr>
              <a:t>Une sécurité accrue,</a:t>
            </a:r>
            <a:endParaRPr lang="fr-FR" err="1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fr-FR">
                <a:cs typeface="Calibri" panose="020F0502020204030204"/>
              </a:rPr>
              <a:t>Réduction des coûts informatiques,</a:t>
            </a:r>
          </a:p>
          <a:p>
            <a:pPr marL="342900" indent="-342900">
              <a:buAutoNum type="arabicPeriod"/>
            </a:pPr>
            <a:r>
              <a:rPr lang="fr-FR">
                <a:cs typeface="Calibri" panose="020F0502020204030204"/>
              </a:rPr>
              <a:t>Plus sûr et plus mobile,</a:t>
            </a:r>
          </a:p>
          <a:p>
            <a:pPr marL="342900" indent="-342900">
              <a:buAutoNum type="arabicPeriod"/>
            </a:pPr>
            <a:r>
              <a:rPr lang="fr-FR">
                <a:cs typeface="Calibri" panose="020F0502020204030204"/>
              </a:rPr>
              <a:t>Une meilleure productivité,</a:t>
            </a:r>
          </a:p>
          <a:p>
            <a:pPr marL="342900" indent="-342900">
              <a:buAutoNum type="arabicPeriod"/>
            </a:pPr>
            <a:r>
              <a:rPr lang="fr-FR">
                <a:cs typeface="Calibri" panose="020F0502020204030204"/>
              </a:rPr>
              <a:t>Meilleure expérience utilisateur,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06DD7FB-9E9F-BE0B-0BC0-DAE0B44E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t="3239" r="9611" b="4048"/>
          <a:stretch/>
        </p:blipFill>
        <p:spPr>
          <a:xfrm>
            <a:off x="724344" y="3727178"/>
            <a:ext cx="4167975" cy="226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B89A12B-F9BE-C3ED-86B5-520D6E7A5E59}"/>
              </a:ext>
            </a:extLst>
          </p:cNvPr>
          <p:cNvSpPr txBox="1"/>
          <p:nvPr/>
        </p:nvSpPr>
        <p:spPr>
          <a:xfrm>
            <a:off x="767218" y="1528415"/>
            <a:ext cx="102295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ea typeface="Calibri"/>
                <a:cs typeface="Calibri"/>
              </a:rPr>
              <a:t>Processus d'authentification qui permet aux utilisateurs de s'authentifier une seule fois auprès d'un système d'authentification centralisé qui peut ensuite être utilisé pour accéder à plusieurs applications ou services.</a:t>
            </a:r>
            <a:endParaRPr lang="fr-FR" dirty="0"/>
          </a:p>
          <a:p>
            <a:endParaRPr lang="fr-FR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ea typeface="Calibri"/>
                <a:cs typeface="Calibri"/>
              </a:rPr>
              <a:t>Le processus de SSO implique généralement l'utilisation de protocoles standardisés tels que SAML (</a:t>
            </a:r>
            <a:r>
              <a:rPr lang="fr-FR" dirty="0"/>
              <a:t>Security Assertion Markup </a:t>
            </a:r>
            <a:r>
              <a:rPr lang="fr-FR" dirty="0" err="1"/>
              <a:t>Language</a:t>
            </a:r>
            <a:r>
              <a:rPr lang="fr-FR" dirty="0"/>
              <a:t>) </a:t>
            </a:r>
            <a:r>
              <a:rPr lang="fr-FR" dirty="0">
                <a:ea typeface="Calibri"/>
                <a:cs typeface="Calibri"/>
              </a:rPr>
              <a:t>, </a:t>
            </a:r>
            <a:r>
              <a:rPr lang="fr-FR" dirty="0" err="1">
                <a:ea typeface="Calibri"/>
                <a:cs typeface="Calibri"/>
              </a:rPr>
              <a:t>OAuth</a:t>
            </a:r>
            <a:r>
              <a:rPr lang="fr-FR" dirty="0">
                <a:ea typeface="Calibri"/>
                <a:cs typeface="Calibri"/>
              </a:rPr>
              <a:t> ou OIDC (</a:t>
            </a:r>
            <a:r>
              <a:rPr lang="fr-FR" dirty="0" err="1">
                <a:ea typeface="Calibri"/>
                <a:cs typeface="Calibri"/>
              </a:rPr>
              <a:t>OpenID</a:t>
            </a:r>
            <a:r>
              <a:rPr lang="fr-FR" dirty="0">
                <a:ea typeface="Calibri"/>
                <a:cs typeface="Calibri"/>
              </a:rPr>
              <a:t> </a:t>
            </a:r>
            <a:r>
              <a:rPr lang="fr-FR" dirty="0" err="1">
                <a:ea typeface="Calibri"/>
                <a:cs typeface="Calibri"/>
              </a:rPr>
              <a:t>Connect</a:t>
            </a:r>
            <a:r>
              <a:rPr lang="fr-FR" dirty="0">
                <a:ea typeface="Calibri"/>
                <a:cs typeface="Calibri"/>
              </a:rPr>
              <a:t>) pour transférer des informations d'authentification entre les systèmes.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103D9D-2898-EE7C-4D53-02C5441B3C86}"/>
              </a:ext>
            </a:extLst>
          </p:cNvPr>
          <p:cNvSpPr txBox="1"/>
          <p:nvPr/>
        </p:nvSpPr>
        <p:spPr>
          <a:xfrm>
            <a:off x="3545885" y="360123"/>
            <a:ext cx="5688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>
                <a:latin typeface="Calibri Light"/>
                <a:ea typeface="Calibri"/>
                <a:cs typeface="Calibri"/>
              </a:rPr>
              <a:t>Qu'est-ce que le SSO ?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7BB8CFB-7202-DDDB-1197-0524B52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567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926029"/>
            <a:ext cx="4673825" cy="1806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cs typeface="Calibri Light"/>
              </a:rPr>
              <a:t>Open-source </a:t>
            </a:r>
            <a:r>
              <a:rPr lang="en-US" sz="1800">
                <a:latin typeface="Consolas"/>
                <a:cs typeface="Calibri Light"/>
              </a:rPr>
              <a:t>➜ </a:t>
            </a:r>
            <a:r>
              <a:rPr lang="en-US" sz="1800" err="1">
                <a:latin typeface="Calibri Light"/>
                <a:ea typeface="Calibri Light"/>
                <a:cs typeface="Calibri Light"/>
              </a:rPr>
              <a:t>peu</a:t>
            </a:r>
            <a:r>
              <a:rPr lang="en-US" sz="1800">
                <a:latin typeface="Calibri Light"/>
                <a:ea typeface="Calibri Light"/>
                <a:cs typeface="Calibri Light"/>
              </a:rPr>
              <a:t> </a:t>
            </a:r>
            <a:r>
              <a:rPr lang="en-US" sz="1800" err="1">
                <a:latin typeface="Calibri Light"/>
                <a:ea typeface="Calibri Light"/>
                <a:cs typeface="Calibri Light"/>
              </a:rPr>
              <a:t>coûteuse</a:t>
            </a:r>
            <a:br>
              <a:rPr lang="en-US" sz="1800">
                <a:cs typeface="Calibri Light"/>
              </a:rPr>
            </a:b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br>
              <a:rPr lang="en-US" sz="1400">
                <a:cs typeface="Calibri Light"/>
              </a:rPr>
            </a:br>
            <a:endParaRPr lang="en-US" sz="140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pic>
        <p:nvPicPr>
          <p:cNvPr id="11" name="Image 11" descr="Une image contenant bâtiment, dôme, graphique vectoriel&#10;&#10;Description générée automatiquement">
            <a:extLst>
              <a:ext uri="{FF2B5EF4-FFF2-40B4-BE49-F238E27FC236}">
                <a16:creationId xmlns:a16="http://schemas.microsoft.com/office/drawing/2014/main" id="{AC6B0D89-1413-CDB3-D458-6C07C6E4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230" r="3460" b="-267"/>
          <a:stretch/>
        </p:blipFill>
        <p:spPr>
          <a:xfrm>
            <a:off x="-1" y="10"/>
            <a:ext cx="12198761" cy="37408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8465" y="4016274"/>
            <a:ext cx="9416898" cy="484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chemeClr val="tx2"/>
                </a:solidFill>
              </a:rPr>
              <a:t>POURQUOI KEYCLOAK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F9A764B-5441-27B2-7DA6-0DFED6D8566C}"/>
              </a:ext>
            </a:extLst>
          </p:cNvPr>
          <p:cNvSpPr txBox="1">
            <a:spLocks/>
          </p:cNvSpPr>
          <p:nvPr/>
        </p:nvSpPr>
        <p:spPr>
          <a:xfrm>
            <a:off x="6386860" y="4890539"/>
            <a:ext cx="4214338" cy="534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cs typeface="Calibri Light"/>
              </a:rPr>
              <a:t>Base de </a:t>
            </a:r>
            <a:r>
              <a:rPr lang="en-US" sz="1800" err="1">
                <a:cs typeface="Calibri Light"/>
              </a:rPr>
              <a:t>donnée</a:t>
            </a:r>
            <a:r>
              <a:rPr lang="en-US" sz="1800">
                <a:cs typeface="Calibri Light"/>
              </a:rPr>
              <a:t> </a:t>
            </a:r>
            <a:r>
              <a:rPr lang="en-US" sz="1800" err="1">
                <a:cs typeface="Calibri Light"/>
              </a:rPr>
              <a:t>intégrée</a:t>
            </a:r>
            <a:r>
              <a:rPr lang="en-US" sz="1800">
                <a:cs typeface="Calibri Light"/>
              </a:rPr>
              <a:t> (au </a:t>
            </a:r>
            <a:r>
              <a:rPr lang="en-US" sz="1800" err="1">
                <a:cs typeface="Calibri Light"/>
              </a:rPr>
              <a:t>besoin</a:t>
            </a:r>
            <a:r>
              <a:rPr lang="en-US" sz="1800">
                <a:cs typeface="Calibri Light"/>
              </a:rPr>
              <a:t>)</a:t>
            </a:r>
            <a:endParaRPr lang="en-US" sz="180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E30270-FC82-37B9-F9F5-E647714EE4C5}"/>
              </a:ext>
            </a:extLst>
          </p:cNvPr>
          <p:cNvSpPr txBox="1"/>
          <p:nvPr/>
        </p:nvSpPr>
        <p:spPr>
          <a:xfrm>
            <a:off x="804022" y="5423646"/>
            <a:ext cx="43170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Calibri Light"/>
                <a:ea typeface="Calibri Light"/>
                <a:cs typeface="Calibri Light"/>
              </a:rPr>
              <a:t>Complet</a:t>
            </a:r>
            <a:r>
              <a:rPr lang="en-US">
                <a:latin typeface="Calibri Light"/>
                <a:ea typeface="Calibri Light"/>
                <a:cs typeface="Calibri Light"/>
              </a:rPr>
              <a:t> </a:t>
            </a:r>
            <a:r>
              <a:rPr lang="en-US">
                <a:latin typeface="Consolas"/>
              </a:rPr>
              <a:t>➜ </a:t>
            </a:r>
            <a:r>
              <a:rPr lang="en-US" err="1">
                <a:latin typeface="Calibri Light"/>
                <a:ea typeface="Calibri Light"/>
                <a:cs typeface="Calibri Light"/>
              </a:rPr>
              <a:t>extrêmement</a:t>
            </a:r>
            <a:r>
              <a:rPr lang="en-US">
                <a:latin typeface="Calibri Light"/>
                <a:ea typeface="Calibri Light"/>
                <a:cs typeface="Calibri Light"/>
              </a:rPr>
              <a:t> configurable </a:t>
            </a:r>
            <a:endParaRPr lang="fr-FR">
              <a:latin typeface="Calibri Light"/>
              <a:ea typeface="Calibri Light"/>
              <a:cs typeface="Calibri Light"/>
            </a:endParaRPr>
          </a:p>
          <a:p>
            <a:pPr algn="l"/>
            <a:endParaRPr lang="fr-FR">
              <a:ea typeface="Calibri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DA24DB-26E9-D283-3666-2247273E9F4C}"/>
              </a:ext>
            </a:extLst>
          </p:cNvPr>
          <p:cNvSpPr txBox="1"/>
          <p:nvPr/>
        </p:nvSpPr>
        <p:spPr>
          <a:xfrm>
            <a:off x="806823" y="5940422"/>
            <a:ext cx="3487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Calibri Light"/>
                <a:ea typeface="Calibri Light"/>
                <a:cs typeface="Calibri Light"/>
              </a:rPr>
              <a:t>Possibilité</a:t>
            </a:r>
            <a:r>
              <a:rPr lang="en-US">
                <a:latin typeface="Calibri Light"/>
                <a:ea typeface="Calibri Light"/>
                <a:cs typeface="Calibri Light"/>
              </a:rPr>
              <a:t> de </a:t>
            </a:r>
            <a:r>
              <a:rPr lang="en-US" err="1">
                <a:latin typeface="Calibri Light"/>
                <a:ea typeface="Calibri Light"/>
                <a:cs typeface="Calibri Light"/>
              </a:rPr>
              <a:t>développer</a:t>
            </a:r>
            <a:r>
              <a:rPr lang="en-US">
                <a:latin typeface="Calibri Light"/>
                <a:ea typeface="Calibri Light"/>
                <a:cs typeface="Calibri Light"/>
              </a:rPr>
              <a:t> des extensions </a:t>
            </a:r>
            <a:r>
              <a:rPr lang="en-US" err="1">
                <a:latin typeface="Calibri Light"/>
                <a:ea typeface="Calibri Light"/>
                <a:cs typeface="Calibri Light"/>
              </a:rPr>
              <a:t>en</a:t>
            </a:r>
            <a:r>
              <a:rPr lang="en-US">
                <a:latin typeface="Calibri Light"/>
                <a:ea typeface="Calibri Light"/>
                <a:cs typeface="Calibri Light"/>
              </a:rPr>
              <a:t> Java</a:t>
            </a:r>
            <a:r>
              <a:rPr lang="en-US" sz="1600">
                <a:solidFill>
                  <a:schemeClr val="tx2"/>
                </a:solidFill>
                <a:latin typeface="Calibri Light"/>
                <a:ea typeface="Calibri Light"/>
                <a:cs typeface="Calibri Light"/>
              </a:rPr>
              <a:t> </a:t>
            </a:r>
            <a:endParaRPr lang="fr-FR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ACCF45-4798-B2C1-EE28-1944072944B3}"/>
              </a:ext>
            </a:extLst>
          </p:cNvPr>
          <p:cNvSpPr txBox="1"/>
          <p:nvPr/>
        </p:nvSpPr>
        <p:spPr>
          <a:xfrm>
            <a:off x="6380368" y="5452275"/>
            <a:ext cx="423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Calibri Light"/>
                <a:ea typeface="Calibri Light"/>
                <a:cs typeface="Calibri Light"/>
              </a:rPr>
              <a:t>communauté</a:t>
            </a:r>
            <a:r>
              <a:rPr lang="en-US">
                <a:latin typeface="Calibri Light"/>
                <a:ea typeface="Calibri Light"/>
                <a:cs typeface="Calibri Light"/>
              </a:rPr>
              <a:t> </a:t>
            </a:r>
            <a:r>
              <a:rPr lang="en-US" err="1">
                <a:latin typeface="Calibri Light"/>
                <a:ea typeface="Calibri Light"/>
                <a:cs typeface="Calibri Light"/>
              </a:rPr>
              <a:t>importante</a:t>
            </a:r>
            <a:r>
              <a:rPr lang="en-US">
                <a:latin typeface="Calibri Light"/>
                <a:ea typeface="Calibri Light"/>
                <a:cs typeface="Calibri Light"/>
              </a:rPr>
              <a:t> 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1950ABF-4C43-B7B7-0D38-A20EC57D2CC7}"/>
              </a:ext>
            </a:extLst>
          </p:cNvPr>
          <p:cNvSpPr/>
          <p:nvPr/>
        </p:nvSpPr>
        <p:spPr>
          <a:xfrm>
            <a:off x="280147" y="1944221"/>
            <a:ext cx="11519647" cy="47849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5E250-06DA-1D1F-D35F-187D3640FE93}"/>
              </a:ext>
            </a:extLst>
          </p:cNvPr>
          <p:cNvSpPr/>
          <p:nvPr/>
        </p:nvSpPr>
        <p:spPr>
          <a:xfrm>
            <a:off x="1072963" y="2860301"/>
            <a:ext cx="3305734" cy="3641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C7C48D1-3071-0D2C-C102-5C9EDEA2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" y="365125"/>
            <a:ext cx="12185277" cy="1347974"/>
          </a:xfrm>
        </p:spPr>
        <p:txBody>
          <a:bodyPr/>
          <a:lstStyle/>
          <a:p>
            <a:pPr algn="ctr"/>
            <a:r>
              <a:rPr lang="fr-FR">
                <a:latin typeface="Calibri"/>
                <a:cs typeface="Calibri Light"/>
              </a:rPr>
              <a:t>COMMENT FONCTIONNE KEYCLOAK ?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54A542-27A2-0CB3-6796-D1F6B325373B}"/>
              </a:ext>
            </a:extLst>
          </p:cNvPr>
          <p:cNvSpPr/>
          <p:nvPr/>
        </p:nvSpPr>
        <p:spPr>
          <a:xfrm>
            <a:off x="4712746" y="4184725"/>
            <a:ext cx="1259840" cy="56896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KEYCLOAK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866E7-C64C-F7BB-010C-D508AEE8AD51}"/>
              </a:ext>
            </a:extLst>
          </p:cNvPr>
          <p:cNvSpPr/>
          <p:nvPr/>
        </p:nvSpPr>
        <p:spPr>
          <a:xfrm>
            <a:off x="1431066" y="3465905"/>
            <a:ext cx="1107440" cy="6604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Calibri"/>
                <a:cs typeface="Calibri"/>
              </a:rPr>
              <a:t>GITHUB</a:t>
            </a:r>
            <a:endParaRPr lang="fr-FR">
              <a:latin typeface="Calibri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736F0-1EEB-3FF2-84F2-827F2123270C}"/>
              </a:ext>
            </a:extLst>
          </p:cNvPr>
          <p:cNvSpPr/>
          <p:nvPr/>
        </p:nvSpPr>
        <p:spPr>
          <a:xfrm>
            <a:off x="1431065" y="4725744"/>
            <a:ext cx="1107440" cy="6604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Calibri"/>
                <a:cs typeface="Calibri"/>
              </a:rPr>
              <a:t>LDAP</a:t>
            </a:r>
            <a:endParaRPr lang="fr-FR">
              <a:latin typeface="Calibri"/>
              <a:cs typeface="Calibri Ligh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5DE114F-BD8D-A1CC-623F-33B1D83F1B77}"/>
              </a:ext>
            </a:extLst>
          </p:cNvPr>
          <p:cNvSpPr txBox="1"/>
          <p:nvPr/>
        </p:nvSpPr>
        <p:spPr>
          <a:xfrm>
            <a:off x="1083296" y="2214354"/>
            <a:ext cx="3291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latin typeface="Calibri"/>
                <a:cs typeface="Calibri"/>
              </a:rPr>
              <a:t>Source de </a:t>
            </a:r>
            <a:r>
              <a:rPr lang="en" err="1">
                <a:latin typeface="Calibri"/>
                <a:cs typeface="Calibri"/>
              </a:rPr>
              <a:t>vérité</a:t>
            </a:r>
            <a:r>
              <a:rPr lang="en">
                <a:latin typeface="Calibri"/>
                <a:cs typeface="Calibri"/>
              </a:rPr>
              <a:t> / </a:t>
            </a:r>
            <a:r>
              <a:rPr lang="en" err="1">
                <a:latin typeface="Calibri"/>
                <a:cs typeface="Calibri"/>
              </a:rPr>
              <a:t>fournisseur</a:t>
            </a:r>
            <a:r>
              <a:rPr lang="en">
                <a:latin typeface="Calibri"/>
                <a:cs typeface="Calibri"/>
              </a:rPr>
              <a:t> </a:t>
            </a:r>
            <a:r>
              <a:rPr lang="en" err="1">
                <a:latin typeface="Calibri"/>
                <a:cs typeface="Calibri"/>
              </a:rPr>
              <a:t>d'identité</a:t>
            </a:r>
            <a:endParaRPr lang="fr-FR" err="1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5ACD22-CC66-B4F0-A79A-5672BCDD665B}"/>
              </a:ext>
            </a:extLst>
          </p:cNvPr>
          <p:cNvSpPr/>
          <p:nvPr/>
        </p:nvSpPr>
        <p:spPr>
          <a:xfrm>
            <a:off x="7839486" y="2970605"/>
            <a:ext cx="762000" cy="4673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Calibri"/>
                <a:cs typeface="Calibri"/>
              </a:rPr>
              <a:t>App 1</a:t>
            </a:r>
            <a:endParaRPr lang="fr-FR">
              <a:latin typeface="Calibri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BF894A-BB02-8CE1-30B3-B59D76F993C8}"/>
              </a:ext>
            </a:extLst>
          </p:cNvPr>
          <p:cNvSpPr/>
          <p:nvPr/>
        </p:nvSpPr>
        <p:spPr>
          <a:xfrm>
            <a:off x="7839486" y="5530925"/>
            <a:ext cx="762000" cy="4673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latin typeface="Calibri"/>
                <a:cs typeface="Calibri"/>
              </a:rPr>
              <a:t>App 2</a:t>
            </a:r>
            <a:endParaRPr lang="fr-FR">
              <a:latin typeface="Calibri"/>
              <a:cs typeface="Calibri Light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F5528FD-71AE-6A3B-4337-A73F15375116}"/>
              </a:ext>
            </a:extLst>
          </p:cNvPr>
          <p:cNvCxnSpPr>
            <a:cxnSpLocks/>
          </p:cNvCxnSpPr>
          <p:nvPr/>
        </p:nvCxnSpPr>
        <p:spPr>
          <a:xfrm flipV="1">
            <a:off x="6058945" y="3394784"/>
            <a:ext cx="1676400" cy="8534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1C3CC12-BD11-8AB3-3046-E068888943AD}"/>
              </a:ext>
            </a:extLst>
          </p:cNvPr>
          <p:cNvCxnSpPr>
            <a:cxnSpLocks/>
          </p:cNvCxnSpPr>
          <p:nvPr/>
        </p:nvCxnSpPr>
        <p:spPr>
          <a:xfrm flipH="1">
            <a:off x="6039261" y="3517339"/>
            <a:ext cx="172720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4D5C95A-F983-B4FA-F673-E6C156C5E98B}"/>
              </a:ext>
            </a:extLst>
          </p:cNvPr>
          <p:cNvCxnSpPr>
            <a:cxnSpLocks/>
          </p:cNvCxnSpPr>
          <p:nvPr/>
        </p:nvCxnSpPr>
        <p:spPr>
          <a:xfrm flipH="1" flipV="1">
            <a:off x="6035842" y="4765550"/>
            <a:ext cx="1699781" cy="86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A5F4E28-4616-FA7D-84DA-08FC7A613E1D}"/>
              </a:ext>
            </a:extLst>
          </p:cNvPr>
          <p:cNvCxnSpPr>
            <a:cxnSpLocks/>
          </p:cNvCxnSpPr>
          <p:nvPr/>
        </p:nvCxnSpPr>
        <p:spPr>
          <a:xfrm>
            <a:off x="6130701" y="4614619"/>
            <a:ext cx="1676400" cy="8229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F5528FD-71AE-6A3B-4337-A73F15375116}"/>
              </a:ext>
            </a:extLst>
          </p:cNvPr>
          <p:cNvCxnSpPr>
            <a:cxnSpLocks/>
          </p:cNvCxnSpPr>
          <p:nvPr/>
        </p:nvCxnSpPr>
        <p:spPr>
          <a:xfrm flipV="1">
            <a:off x="2676300" y="4523179"/>
            <a:ext cx="1869440" cy="528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1C3CC12-BD11-8AB3-3046-E068888943AD}"/>
              </a:ext>
            </a:extLst>
          </p:cNvPr>
          <p:cNvCxnSpPr>
            <a:cxnSpLocks/>
          </p:cNvCxnSpPr>
          <p:nvPr/>
        </p:nvCxnSpPr>
        <p:spPr>
          <a:xfrm flipH="1">
            <a:off x="2656616" y="4666054"/>
            <a:ext cx="1910080" cy="548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4D5C95A-F983-B4FA-F673-E6C156C5E98B}"/>
              </a:ext>
            </a:extLst>
          </p:cNvPr>
          <p:cNvCxnSpPr>
            <a:cxnSpLocks/>
          </p:cNvCxnSpPr>
          <p:nvPr/>
        </p:nvCxnSpPr>
        <p:spPr>
          <a:xfrm flipH="1" flipV="1">
            <a:off x="2655980" y="3913580"/>
            <a:ext cx="1869440" cy="426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A5F4E28-4616-FA7D-84DA-08FC7A613E1D}"/>
              </a:ext>
            </a:extLst>
          </p:cNvPr>
          <p:cNvCxnSpPr>
            <a:cxnSpLocks/>
          </p:cNvCxnSpPr>
          <p:nvPr/>
        </p:nvCxnSpPr>
        <p:spPr>
          <a:xfrm>
            <a:off x="2656616" y="3751654"/>
            <a:ext cx="1950720" cy="467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AE4F6F57-CB25-03EA-E9AE-FCDB8DA17CC0}"/>
              </a:ext>
            </a:extLst>
          </p:cNvPr>
          <p:cNvSpPr/>
          <p:nvPr/>
        </p:nvSpPr>
        <p:spPr>
          <a:xfrm>
            <a:off x="9906747" y="4123465"/>
            <a:ext cx="1413137" cy="79143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Calibri"/>
                <a:cs typeface="Calibri"/>
              </a:rPr>
              <a:t>Client</a:t>
            </a:r>
            <a:endParaRPr lang="fr-FR">
              <a:latin typeface="Calibri"/>
              <a:cs typeface="Calibri Light"/>
            </a:endParaRP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75BFF868-BD41-0776-5D7E-B6E1F8EB5335}"/>
              </a:ext>
            </a:extLst>
          </p:cNvPr>
          <p:cNvCxnSpPr/>
          <p:nvPr/>
        </p:nvCxnSpPr>
        <p:spPr>
          <a:xfrm flipH="1" flipV="1">
            <a:off x="8680861" y="3466540"/>
            <a:ext cx="130048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8111E9FE-F7F9-8388-59C2-0E604327F0CF}"/>
              </a:ext>
            </a:extLst>
          </p:cNvPr>
          <p:cNvSpPr txBox="1"/>
          <p:nvPr/>
        </p:nvSpPr>
        <p:spPr>
          <a:xfrm rot="840000">
            <a:off x="3099397" y="4065342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19135DA-9281-90CA-A8CA-5CCE17ECA5F2}"/>
              </a:ext>
            </a:extLst>
          </p:cNvPr>
          <p:cNvSpPr txBox="1"/>
          <p:nvPr/>
        </p:nvSpPr>
        <p:spPr>
          <a:xfrm rot="840000">
            <a:off x="3041722" y="3642804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B5A22FF-2855-2AAF-3993-346C37E1174C}"/>
              </a:ext>
            </a:extLst>
          </p:cNvPr>
          <p:cNvCxnSpPr>
            <a:cxnSpLocks/>
          </p:cNvCxnSpPr>
          <p:nvPr/>
        </p:nvCxnSpPr>
        <p:spPr>
          <a:xfrm flipH="1" flipV="1">
            <a:off x="8751980" y="3324299"/>
            <a:ext cx="1341120" cy="8128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AFD4A5E7-6FD4-3178-95B6-83E9CCB92B9F}"/>
              </a:ext>
            </a:extLst>
          </p:cNvPr>
          <p:cNvCxnSpPr>
            <a:cxnSpLocks/>
          </p:cNvCxnSpPr>
          <p:nvPr/>
        </p:nvCxnSpPr>
        <p:spPr>
          <a:xfrm flipH="1">
            <a:off x="8751980" y="4899099"/>
            <a:ext cx="1483360" cy="822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A4510EA1-3A79-FA4A-356D-6A4DA695D063}"/>
              </a:ext>
            </a:extLst>
          </p:cNvPr>
          <p:cNvCxnSpPr>
            <a:cxnSpLocks/>
          </p:cNvCxnSpPr>
          <p:nvPr/>
        </p:nvCxnSpPr>
        <p:spPr>
          <a:xfrm flipH="1">
            <a:off x="8691019" y="4797498"/>
            <a:ext cx="1351280" cy="72136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B9689F16-E4E1-DC95-079D-1008AC4DF6B6}"/>
              </a:ext>
            </a:extLst>
          </p:cNvPr>
          <p:cNvSpPr txBox="1"/>
          <p:nvPr/>
        </p:nvSpPr>
        <p:spPr>
          <a:xfrm rot="20580000">
            <a:off x="3032161" y="5040253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3E798C-A56A-EA06-1AFE-6E245A6BBF56}"/>
              </a:ext>
            </a:extLst>
          </p:cNvPr>
          <p:cNvSpPr txBox="1"/>
          <p:nvPr/>
        </p:nvSpPr>
        <p:spPr>
          <a:xfrm rot="1860000">
            <a:off x="8825602" y="3773989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4F2F24-3DCB-7B63-1AF9-EF2384E69A09}"/>
              </a:ext>
            </a:extLst>
          </p:cNvPr>
          <p:cNvSpPr txBox="1"/>
          <p:nvPr/>
        </p:nvSpPr>
        <p:spPr>
          <a:xfrm rot="-1620000">
            <a:off x="6707691" y="3908459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68AE17-72F0-E956-B0D8-33DAED6CCBAF}"/>
              </a:ext>
            </a:extLst>
          </p:cNvPr>
          <p:cNvSpPr txBox="1"/>
          <p:nvPr/>
        </p:nvSpPr>
        <p:spPr>
          <a:xfrm rot="1740000">
            <a:off x="6181013" y="5040253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B124723-70DA-EC39-C352-2E9972CCA0C0}"/>
              </a:ext>
            </a:extLst>
          </p:cNvPr>
          <p:cNvSpPr txBox="1"/>
          <p:nvPr/>
        </p:nvSpPr>
        <p:spPr>
          <a:xfrm rot="-1920000">
            <a:off x="9273838" y="5230754"/>
            <a:ext cx="7654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latin typeface="Calibri"/>
                <a:cs typeface="Calibri"/>
              </a:rPr>
              <a:t>requête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03EED8-9C8E-ADCF-B8B3-4A41937A8675}"/>
              </a:ext>
            </a:extLst>
          </p:cNvPr>
          <p:cNvSpPr txBox="1"/>
          <p:nvPr/>
        </p:nvSpPr>
        <p:spPr>
          <a:xfrm rot="-1500000">
            <a:off x="8947222" y="4797010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193B509-9179-CDE4-C881-4E3F1948DAAA}"/>
              </a:ext>
            </a:extLst>
          </p:cNvPr>
          <p:cNvSpPr txBox="1"/>
          <p:nvPr/>
        </p:nvSpPr>
        <p:spPr>
          <a:xfrm rot="-900000">
            <a:off x="3030515" y="4438421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7FF349-7015-C166-75DF-842862D4BD02}"/>
              </a:ext>
            </a:extLst>
          </p:cNvPr>
          <p:cNvSpPr txBox="1"/>
          <p:nvPr/>
        </p:nvSpPr>
        <p:spPr>
          <a:xfrm rot="-1740000">
            <a:off x="6369868" y="3497127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D12EE9-A8B3-AC32-4926-7962C6225E3D}"/>
              </a:ext>
            </a:extLst>
          </p:cNvPr>
          <p:cNvSpPr txBox="1"/>
          <p:nvPr/>
        </p:nvSpPr>
        <p:spPr>
          <a:xfrm rot="1740000">
            <a:off x="6650015" y="4752186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79542D-BB8E-EE7C-9CA8-381A6B3F5342}"/>
              </a:ext>
            </a:extLst>
          </p:cNvPr>
          <p:cNvSpPr txBox="1"/>
          <p:nvPr/>
        </p:nvSpPr>
        <p:spPr>
          <a:xfrm rot="1860000">
            <a:off x="9171339" y="3463509"/>
            <a:ext cx="821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solidFill>
                  <a:srgbClr val="4472C4"/>
                </a:solidFill>
                <a:latin typeface="Calibri"/>
                <a:cs typeface="Calibri"/>
              </a:rPr>
              <a:t>réponse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78C72C6-C6CD-F083-A10A-2A53291E4275}"/>
              </a:ext>
            </a:extLst>
          </p:cNvPr>
          <p:cNvCxnSpPr/>
          <p:nvPr/>
        </p:nvCxnSpPr>
        <p:spPr>
          <a:xfrm flipV="1">
            <a:off x="1073566" y="2858670"/>
            <a:ext cx="3296040" cy="4483"/>
          </a:xfrm>
          <a:prstGeom prst="straightConnector1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Image 2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24BAAC41-F383-DF75-6690-4F33B729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5" y="1820177"/>
            <a:ext cx="11741521" cy="4944363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FCE3F8F-8F14-2A1B-33D8-D11DA41D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070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500ACF48-F07A-A6F0-E1E4-12532752F6F3}"/>
              </a:ext>
            </a:extLst>
          </p:cNvPr>
          <p:cNvCxnSpPr/>
          <p:nvPr/>
        </p:nvCxnSpPr>
        <p:spPr>
          <a:xfrm flipV="1">
            <a:off x="0" y="1082040"/>
            <a:ext cx="12192000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CE35490F-8BC2-3A92-F355-1BACEA68B1C3}"/>
              </a:ext>
            </a:extLst>
          </p:cNvPr>
          <p:cNvCxnSpPr/>
          <p:nvPr/>
        </p:nvCxnSpPr>
        <p:spPr>
          <a:xfrm flipH="1">
            <a:off x="1798955" y="1092835"/>
            <a:ext cx="60960" cy="577088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A168C09-7343-9250-DF23-3E46239B83E7}"/>
              </a:ext>
            </a:extLst>
          </p:cNvPr>
          <p:cNvCxnSpPr>
            <a:cxnSpLocks/>
          </p:cNvCxnSpPr>
          <p:nvPr/>
        </p:nvCxnSpPr>
        <p:spPr>
          <a:xfrm>
            <a:off x="3942714" y="1092835"/>
            <a:ext cx="0" cy="577088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2709325-3224-8D02-1A2D-066B4C2C843F}"/>
              </a:ext>
            </a:extLst>
          </p:cNvPr>
          <p:cNvCxnSpPr>
            <a:cxnSpLocks/>
          </p:cNvCxnSpPr>
          <p:nvPr/>
        </p:nvCxnSpPr>
        <p:spPr>
          <a:xfrm flipH="1">
            <a:off x="6096634" y="1092835"/>
            <a:ext cx="0" cy="576072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9CE2D94-BCAA-A664-2351-88C4E9316C78}"/>
              </a:ext>
            </a:extLst>
          </p:cNvPr>
          <p:cNvCxnSpPr>
            <a:cxnSpLocks/>
          </p:cNvCxnSpPr>
          <p:nvPr/>
        </p:nvCxnSpPr>
        <p:spPr>
          <a:xfrm>
            <a:off x="8189593" y="1092835"/>
            <a:ext cx="20320" cy="578104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F6D81D-8484-E558-A6B1-19C84AE3308F}"/>
              </a:ext>
            </a:extLst>
          </p:cNvPr>
          <p:cNvCxnSpPr>
            <a:cxnSpLocks/>
          </p:cNvCxnSpPr>
          <p:nvPr/>
        </p:nvCxnSpPr>
        <p:spPr>
          <a:xfrm>
            <a:off x="10343512" y="1092835"/>
            <a:ext cx="0" cy="577088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C1BB90C-2B1F-D861-9F8B-8EE9E40315A4}"/>
              </a:ext>
            </a:extLst>
          </p:cNvPr>
          <p:cNvCxnSpPr/>
          <p:nvPr/>
        </p:nvCxnSpPr>
        <p:spPr>
          <a:xfrm>
            <a:off x="1870710" y="1570990"/>
            <a:ext cx="2062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CC5CFC7-1528-FB77-EB8D-EC3A9D249469}"/>
              </a:ext>
            </a:extLst>
          </p:cNvPr>
          <p:cNvCxnSpPr>
            <a:cxnSpLocks/>
          </p:cNvCxnSpPr>
          <p:nvPr/>
        </p:nvCxnSpPr>
        <p:spPr>
          <a:xfrm>
            <a:off x="3953510" y="1926590"/>
            <a:ext cx="4145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964DFB1-18D4-6627-DE41-27987394C37C}"/>
              </a:ext>
            </a:extLst>
          </p:cNvPr>
          <p:cNvCxnSpPr>
            <a:cxnSpLocks/>
          </p:cNvCxnSpPr>
          <p:nvPr/>
        </p:nvCxnSpPr>
        <p:spPr>
          <a:xfrm>
            <a:off x="8210550" y="2251710"/>
            <a:ext cx="2062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879187A-1426-4D1C-AF21-09E4FE3EEE31}"/>
              </a:ext>
            </a:extLst>
          </p:cNvPr>
          <p:cNvCxnSpPr>
            <a:cxnSpLocks/>
          </p:cNvCxnSpPr>
          <p:nvPr/>
        </p:nvCxnSpPr>
        <p:spPr>
          <a:xfrm>
            <a:off x="8281670" y="2586990"/>
            <a:ext cx="20624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BA9307E-99D5-4C93-2386-4DC2426F87B3}"/>
              </a:ext>
            </a:extLst>
          </p:cNvPr>
          <p:cNvCxnSpPr>
            <a:cxnSpLocks/>
          </p:cNvCxnSpPr>
          <p:nvPr/>
        </p:nvCxnSpPr>
        <p:spPr>
          <a:xfrm>
            <a:off x="4065270" y="2881630"/>
            <a:ext cx="4145280" cy="1016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3A45709-3AD9-B84F-6E43-E92310469869}"/>
              </a:ext>
            </a:extLst>
          </p:cNvPr>
          <p:cNvCxnSpPr>
            <a:cxnSpLocks/>
          </p:cNvCxnSpPr>
          <p:nvPr/>
        </p:nvCxnSpPr>
        <p:spPr>
          <a:xfrm>
            <a:off x="1870710" y="3298189"/>
            <a:ext cx="20624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3A68925-A434-BC18-2A57-60D58F5DD9D1}"/>
              </a:ext>
            </a:extLst>
          </p:cNvPr>
          <p:cNvCxnSpPr>
            <a:cxnSpLocks/>
          </p:cNvCxnSpPr>
          <p:nvPr/>
        </p:nvCxnSpPr>
        <p:spPr>
          <a:xfrm>
            <a:off x="1941830" y="3796028"/>
            <a:ext cx="8402320" cy="2032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DE31DEF-7D1B-0920-B8C1-9DE0433CD063}"/>
              </a:ext>
            </a:extLst>
          </p:cNvPr>
          <p:cNvCxnSpPr>
            <a:cxnSpLocks/>
          </p:cNvCxnSpPr>
          <p:nvPr/>
        </p:nvCxnSpPr>
        <p:spPr>
          <a:xfrm>
            <a:off x="1830070" y="4232910"/>
            <a:ext cx="2062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5060E98-9CD9-CD45-B502-15E0DC509717}"/>
              </a:ext>
            </a:extLst>
          </p:cNvPr>
          <p:cNvCxnSpPr>
            <a:cxnSpLocks/>
          </p:cNvCxnSpPr>
          <p:nvPr/>
        </p:nvCxnSpPr>
        <p:spPr>
          <a:xfrm>
            <a:off x="1880870" y="5198110"/>
            <a:ext cx="20624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F3B64D0-E583-7821-011F-3A447298B583}"/>
              </a:ext>
            </a:extLst>
          </p:cNvPr>
          <p:cNvCxnSpPr>
            <a:cxnSpLocks/>
          </p:cNvCxnSpPr>
          <p:nvPr/>
        </p:nvCxnSpPr>
        <p:spPr>
          <a:xfrm>
            <a:off x="3943350" y="4466590"/>
            <a:ext cx="4145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6F4FA50-FA15-6714-ADA7-B58A150FD76B}"/>
              </a:ext>
            </a:extLst>
          </p:cNvPr>
          <p:cNvCxnSpPr>
            <a:cxnSpLocks/>
          </p:cNvCxnSpPr>
          <p:nvPr/>
        </p:nvCxnSpPr>
        <p:spPr>
          <a:xfrm>
            <a:off x="4075429" y="4903470"/>
            <a:ext cx="4145280" cy="1016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27A8232-5DA3-5B8E-A501-E4439A4B6BD3}"/>
              </a:ext>
            </a:extLst>
          </p:cNvPr>
          <p:cNvSpPr txBox="1"/>
          <p:nvPr/>
        </p:nvSpPr>
        <p:spPr>
          <a:xfrm>
            <a:off x="1384300" y="584199"/>
            <a:ext cx="102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Client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64013BA-20B1-58C2-598E-DAD22AA09F6E}"/>
              </a:ext>
            </a:extLst>
          </p:cNvPr>
          <p:cNvSpPr txBox="1"/>
          <p:nvPr/>
        </p:nvSpPr>
        <p:spPr>
          <a:xfrm>
            <a:off x="3477260" y="584198"/>
            <a:ext cx="102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App 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53529D0-EA10-E1DE-34CA-72BC6AA8255B}"/>
              </a:ext>
            </a:extLst>
          </p:cNvPr>
          <p:cNvSpPr txBox="1"/>
          <p:nvPr/>
        </p:nvSpPr>
        <p:spPr>
          <a:xfrm>
            <a:off x="5732780" y="563878"/>
            <a:ext cx="102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App 2</a:t>
            </a:r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1A002B5-B513-5BAA-EC20-AF450B8BBD00}"/>
              </a:ext>
            </a:extLst>
          </p:cNvPr>
          <p:cNvSpPr txBox="1"/>
          <p:nvPr/>
        </p:nvSpPr>
        <p:spPr>
          <a:xfrm>
            <a:off x="7825740" y="563877"/>
            <a:ext cx="102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cs typeface="Calibri"/>
              </a:rPr>
              <a:t>Keycloak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5CD335-5F3E-0E79-DB4D-C4955B2F990E}"/>
              </a:ext>
            </a:extLst>
          </p:cNvPr>
          <p:cNvSpPr txBox="1"/>
          <p:nvPr/>
        </p:nvSpPr>
        <p:spPr>
          <a:xfrm>
            <a:off x="9878060" y="563877"/>
            <a:ext cx="102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LDAP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07851A-921A-A38B-D39A-206D5592BFBA}"/>
              </a:ext>
            </a:extLst>
          </p:cNvPr>
          <p:cNvSpPr txBox="1"/>
          <p:nvPr/>
        </p:nvSpPr>
        <p:spPr>
          <a:xfrm>
            <a:off x="2155862" y="1260732"/>
            <a:ext cx="13984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err="1">
                <a:cs typeface="Calibri"/>
              </a:rPr>
              <a:t>Auth</a:t>
            </a:r>
            <a:r>
              <a:rPr lang="fr-FR" sz="1400">
                <a:cs typeface="Calibri"/>
              </a:rPr>
              <a:t> utilisateur &amp; mot de passe</a:t>
            </a:r>
            <a:endParaRPr lang="fr-FR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0E6471-EFF9-D88A-52F4-57D85EFBB479}"/>
              </a:ext>
            </a:extLst>
          </p:cNvPr>
          <p:cNvSpPr txBox="1"/>
          <p:nvPr/>
        </p:nvSpPr>
        <p:spPr>
          <a:xfrm>
            <a:off x="5580380" y="1620516"/>
            <a:ext cx="1028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Requête d'une auth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ADB3C8-3823-4B3D-8430-B272418B0F02}"/>
              </a:ext>
            </a:extLst>
          </p:cNvPr>
          <p:cNvSpPr txBox="1"/>
          <p:nvPr/>
        </p:nvSpPr>
        <p:spPr>
          <a:xfrm>
            <a:off x="5783580" y="263651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9D7A9B-100A-0E1C-C45E-18FCFCFDBB49}"/>
              </a:ext>
            </a:extLst>
          </p:cNvPr>
          <p:cNvSpPr txBox="1"/>
          <p:nvPr/>
        </p:nvSpPr>
        <p:spPr>
          <a:xfrm>
            <a:off x="8780780" y="232155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E710A30-B683-2FDA-46B2-400B6324F11B}"/>
              </a:ext>
            </a:extLst>
          </p:cNvPr>
          <p:cNvSpPr txBox="1"/>
          <p:nvPr/>
        </p:nvSpPr>
        <p:spPr>
          <a:xfrm>
            <a:off x="2593339" y="303275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4DB258E-F186-3E64-691F-92D6F275F479}"/>
              </a:ext>
            </a:extLst>
          </p:cNvPr>
          <p:cNvSpPr txBox="1"/>
          <p:nvPr/>
        </p:nvSpPr>
        <p:spPr>
          <a:xfrm>
            <a:off x="2552700" y="483107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185CE18-F14D-0BF3-3692-4C9A0A266780}"/>
              </a:ext>
            </a:extLst>
          </p:cNvPr>
          <p:cNvSpPr txBox="1"/>
          <p:nvPr/>
        </p:nvSpPr>
        <p:spPr>
          <a:xfrm>
            <a:off x="5377180" y="3489956"/>
            <a:ext cx="1526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err="1">
                <a:cs typeface="Calibri"/>
              </a:rPr>
              <a:t>Def</a:t>
            </a:r>
            <a:r>
              <a:rPr lang="fr-FR" sz="1400">
                <a:cs typeface="Calibri"/>
              </a:rPr>
              <a:t> d'un </a:t>
            </a:r>
            <a:r>
              <a:rPr lang="fr-FR" sz="1400" err="1">
                <a:cs typeface="Calibri"/>
              </a:rPr>
              <a:t>token</a:t>
            </a:r>
            <a:r>
              <a:rPr lang="fr-FR" sz="1400">
                <a:cs typeface="Calibri"/>
              </a:rPr>
              <a:t> 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E72021-845B-BE48-535B-EDB5CE340BB4}"/>
              </a:ext>
            </a:extLst>
          </p:cNvPr>
          <p:cNvSpPr txBox="1"/>
          <p:nvPr/>
        </p:nvSpPr>
        <p:spPr>
          <a:xfrm>
            <a:off x="1902312" y="3967476"/>
            <a:ext cx="18976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Présentation du </a:t>
            </a:r>
            <a:r>
              <a:rPr lang="fr-FR" sz="1400" err="1">
                <a:cs typeface="Calibri"/>
              </a:rPr>
              <a:t>token</a:t>
            </a:r>
            <a:endParaRPr lang="fr-FR" err="1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CA96CE4-0D3B-8B97-040F-0A03239C5D95}"/>
              </a:ext>
            </a:extLst>
          </p:cNvPr>
          <p:cNvSpPr txBox="1"/>
          <p:nvPr/>
        </p:nvSpPr>
        <p:spPr>
          <a:xfrm>
            <a:off x="5302325" y="4200111"/>
            <a:ext cx="15858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Vérification  </a:t>
            </a:r>
            <a:r>
              <a:rPr lang="fr-FR" sz="1400" err="1">
                <a:cs typeface="Calibri"/>
              </a:rPr>
              <a:t>token</a:t>
            </a:r>
            <a:endParaRPr lang="fr-FR">
              <a:cs typeface="Calibri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5819BEC-B973-2633-D530-20A5B974E0FC}"/>
              </a:ext>
            </a:extLst>
          </p:cNvPr>
          <p:cNvCxnSpPr>
            <a:cxnSpLocks/>
          </p:cNvCxnSpPr>
          <p:nvPr/>
        </p:nvCxnSpPr>
        <p:spPr>
          <a:xfrm>
            <a:off x="1830070" y="5604509"/>
            <a:ext cx="4196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69B8245-BB58-2878-79AE-40DE827111F6}"/>
              </a:ext>
            </a:extLst>
          </p:cNvPr>
          <p:cNvCxnSpPr>
            <a:cxnSpLocks/>
          </p:cNvCxnSpPr>
          <p:nvPr/>
        </p:nvCxnSpPr>
        <p:spPr>
          <a:xfrm>
            <a:off x="1880870" y="6569709"/>
            <a:ext cx="41960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657B0DAA-C4EC-41D5-E1E5-0D35B825807C}"/>
              </a:ext>
            </a:extLst>
          </p:cNvPr>
          <p:cNvCxnSpPr>
            <a:cxnSpLocks/>
          </p:cNvCxnSpPr>
          <p:nvPr/>
        </p:nvCxnSpPr>
        <p:spPr>
          <a:xfrm>
            <a:off x="6137910" y="5858509"/>
            <a:ext cx="19507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12D9644-0544-0F96-D638-800C727C14E1}"/>
              </a:ext>
            </a:extLst>
          </p:cNvPr>
          <p:cNvCxnSpPr>
            <a:cxnSpLocks/>
          </p:cNvCxnSpPr>
          <p:nvPr/>
        </p:nvCxnSpPr>
        <p:spPr>
          <a:xfrm>
            <a:off x="6148068" y="6305550"/>
            <a:ext cx="20624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180C2EB-E171-3243-ECF2-4F6649516DBB}"/>
              </a:ext>
            </a:extLst>
          </p:cNvPr>
          <p:cNvSpPr txBox="1"/>
          <p:nvPr/>
        </p:nvSpPr>
        <p:spPr>
          <a:xfrm>
            <a:off x="2542539" y="620267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9921A25-D67D-C550-1A69-4FB669160969}"/>
              </a:ext>
            </a:extLst>
          </p:cNvPr>
          <p:cNvSpPr txBox="1"/>
          <p:nvPr/>
        </p:nvSpPr>
        <p:spPr>
          <a:xfrm>
            <a:off x="6809738" y="605027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26D095-5E9B-CD63-9258-AD332187FA1B}"/>
              </a:ext>
            </a:extLst>
          </p:cNvPr>
          <p:cNvSpPr txBox="1"/>
          <p:nvPr/>
        </p:nvSpPr>
        <p:spPr>
          <a:xfrm>
            <a:off x="6316830" y="5544966"/>
            <a:ext cx="15858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Vérification  </a:t>
            </a:r>
            <a:r>
              <a:rPr lang="fr-FR" sz="1400" err="1">
                <a:cs typeface="Calibri"/>
              </a:rPr>
              <a:t>token</a:t>
            </a:r>
            <a:endParaRPr lang="fr-FR">
              <a:cs typeface="Calibri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EDF2B5F-FD86-5906-BFD0-A70B803135C4}"/>
              </a:ext>
            </a:extLst>
          </p:cNvPr>
          <p:cNvSpPr txBox="1"/>
          <p:nvPr/>
        </p:nvSpPr>
        <p:spPr>
          <a:xfrm>
            <a:off x="1949481" y="5304624"/>
            <a:ext cx="18976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Présentation du  </a:t>
            </a:r>
            <a:r>
              <a:rPr lang="fr-FR" sz="1400" err="1">
                <a:cs typeface="Calibri"/>
              </a:rPr>
              <a:t>token</a:t>
            </a:r>
            <a:endParaRPr lang="fr-FR" err="1"/>
          </a:p>
        </p:txBody>
      </p:sp>
      <p:sp>
        <p:nvSpPr>
          <p:cNvPr id="38" name="Espace réservé du numéro de diapositive 37">
            <a:extLst>
              <a:ext uri="{FF2B5EF4-FFF2-40B4-BE49-F238E27FC236}">
                <a16:creationId xmlns:a16="http://schemas.microsoft.com/office/drawing/2014/main" id="{A61B9F46-9A32-6630-9A87-7DB45736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fr-FR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2037D9F-4CC5-C92E-F98A-706D49E0FCEE}"/>
              </a:ext>
            </a:extLst>
          </p:cNvPr>
          <p:cNvCxnSpPr/>
          <p:nvPr/>
        </p:nvCxnSpPr>
        <p:spPr>
          <a:xfrm>
            <a:off x="314960" y="1376680"/>
            <a:ext cx="0" cy="497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66F0779-09D1-2F05-5CCC-CE268944AD9F}"/>
              </a:ext>
            </a:extLst>
          </p:cNvPr>
          <p:cNvSpPr txBox="1"/>
          <p:nvPr/>
        </p:nvSpPr>
        <p:spPr>
          <a:xfrm>
            <a:off x="-2540" y="1061720"/>
            <a:ext cx="838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>
                <a:cs typeface="Calibri"/>
              </a:rPr>
              <a:t>timeline</a:t>
            </a:r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6BEA04F-62D8-E618-8776-05D58AF8B741}"/>
              </a:ext>
            </a:extLst>
          </p:cNvPr>
          <p:cNvSpPr txBox="1"/>
          <p:nvPr/>
        </p:nvSpPr>
        <p:spPr>
          <a:xfrm>
            <a:off x="8557259" y="1976120"/>
            <a:ext cx="21463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Utilisateur existant ?</a:t>
            </a:r>
            <a:endParaRPr lang="fr-FR">
              <a:cs typeface="Calibri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8EB1E7B-3050-1EA7-675B-60524D2C1B69}"/>
              </a:ext>
            </a:extLst>
          </p:cNvPr>
          <p:cNvSpPr txBox="1"/>
          <p:nvPr/>
        </p:nvSpPr>
        <p:spPr>
          <a:xfrm>
            <a:off x="5793739" y="4648196"/>
            <a:ext cx="612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cs typeface="Calibri"/>
              </a:rPr>
              <a:t>ok/ko</a:t>
            </a:r>
          </a:p>
        </p:txBody>
      </p:sp>
    </p:spTree>
    <p:extLst>
      <p:ext uri="{BB962C8B-B14F-4D97-AF65-F5344CB8AC3E}">
        <p14:creationId xmlns:p14="http://schemas.microsoft.com/office/powerpoint/2010/main" val="24415865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A06775-4FD5-4278-BDCC-E6FF131E966F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312</Words>
  <Application>Microsoft Office PowerPoint</Application>
  <PresentationFormat>Grand écran</PresentationFormat>
  <Paragraphs>99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Wingdings</vt:lpstr>
      <vt:lpstr>Office Theme</vt:lpstr>
      <vt:lpstr>SSO</vt:lpstr>
      <vt:lpstr>RENCONTREZ L'ÉQUIPE</vt:lpstr>
      <vt:lpstr>Sommaire</vt:lpstr>
      <vt:lpstr>BESOIN</vt:lpstr>
      <vt:lpstr>COMMENT ON Y RÉPOND</vt:lpstr>
      <vt:lpstr>Présentation PowerPoint</vt:lpstr>
      <vt:lpstr>Open-source ➜ peu coûteuse   </vt:lpstr>
      <vt:lpstr>COMMENT FONCTIONNE KEYCLOAK ?</vt:lpstr>
      <vt:lpstr>Présentation PowerPoint</vt:lpstr>
      <vt:lpstr>Présentation PowerPoint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/>
  <cp:lastModifiedBy>ARCAS Manon</cp:lastModifiedBy>
  <cp:revision>7</cp:revision>
  <dcterms:created xsi:type="dcterms:W3CDTF">2023-05-01T19:40:29Z</dcterms:created>
  <dcterms:modified xsi:type="dcterms:W3CDTF">2023-05-05T15:13:39Z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